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6" r:id="rId2"/>
    <p:sldId id="277" r:id="rId3"/>
    <p:sldId id="278" r:id="rId4"/>
    <p:sldId id="267" r:id="rId5"/>
    <p:sldId id="269" r:id="rId6"/>
    <p:sldId id="263" r:id="rId7"/>
    <p:sldId id="273" r:id="rId8"/>
    <p:sldId id="261" r:id="rId9"/>
    <p:sldId id="274" r:id="rId10"/>
    <p:sldId id="268" r:id="rId11"/>
    <p:sldId id="276" r:id="rId12"/>
    <p:sldId id="270" r:id="rId13"/>
    <p:sldId id="275" r:id="rId14"/>
    <p:sldId id="280" r:id="rId15"/>
    <p:sldId id="287" r:id="rId16"/>
    <p:sldId id="271" r:id="rId17"/>
    <p:sldId id="279" r:id="rId18"/>
    <p:sldId id="272" r:id="rId19"/>
    <p:sldId id="265" r:id="rId20"/>
    <p:sldId id="282" r:id="rId21"/>
    <p:sldId id="283" r:id="rId22"/>
    <p:sldId id="284" r:id="rId23"/>
    <p:sldId id="285" r:id="rId24"/>
    <p:sldId id="286" r:id="rId25"/>
    <p:sldId id="289" r:id="rId26"/>
    <p:sldId id="296" r:id="rId27"/>
    <p:sldId id="298" r:id="rId28"/>
    <p:sldId id="297" r:id="rId29"/>
    <p:sldId id="292" r:id="rId30"/>
    <p:sldId id="294" r:id="rId31"/>
    <p:sldId id="295" r:id="rId32"/>
    <p:sldId id="300" r:id="rId33"/>
    <p:sldId id="299" r:id="rId34"/>
    <p:sldId id="291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2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4AC80-5699-443F-ACEE-118D0DE97D56}" type="datetimeFigureOut">
              <a:rPr lang="en-US" smtClean="0"/>
              <a:t>10/30/2012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FB43D-959D-4F3A-9792-A0CC6B344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0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5A67F-AF12-4F0D-AC9D-A0A381C2A2A0}" type="datetime1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Inspire * Encourage * Motivate * Empower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D26E-0AF4-433B-AB31-272F747B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5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12DE-A7D6-472B-9BC1-E6BE46DE48E2}" type="datetime1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Inspire * Encourage * Motivate * Empower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D26E-0AF4-433B-AB31-272F747B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1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F67D-5D70-4FA2-AAAF-86DD57C43DE8}" type="datetime1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Inspire * Encourage * Motivate * Empower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D26E-0AF4-433B-AB31-272F747B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9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EE05-AEF3-4564-A940-AD32C2E20E3B}" type="datetime1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Inspire * Encourage * Motivate * Empower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D26E-0AF4-433B-AB31-272F747B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6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6401F-11A3-45D2-A478-68AB95C5E6C6}" type="datetime1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Inspire * Encourage * Motivate * Empower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D26E-0AF4-433B-AB31-272F747B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6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1B967-A2DC-45B9-A40D-56695E9E1526}" type="datetime1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Inspire * Encourage * Motivate * Empower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D26E-0AF4-433B-AB31-272F747B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4102-600A-4668-B571-F47F44776267}" type="datetime1">
              <a:rPr lang="en-US" smtClean="0"/>
              <a:t>10/30/2012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Inspire * Encourage * Motivate * Empower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D26E-0AF4-433B-AB31-272F747B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04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4409-C16E-4D85-B0FD-6233535A2843}" type="datetime1">
              <a:rPr lang="en-US" smtClean="0"/>
              <a:t>10/30/2012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Inspire * Encourage * Motivate * Empower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D26E-0AF4-433B-AB31-272F747B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3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9900-499E-47F2-85A3-169712258995}" type="datetime1">
              <a:rPr lang="en-US" smtClean="0"/>
              <a:t>10/30/2012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Inspire * Encourage * Motivate * Empower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D26E-0AF4-433B-AB31-272F747B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1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0695-FAA1-4708-97A8-04F63DCC3B3E}" type="datetime1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Inspire * Encourage * Motivate * Empower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D26E-0AF4-433B-AB31-272F747B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2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DDEA-B21D-4D9B-BD8F-6858987C92EB}" type="datetime1">
              <a:rPr lang="en-US" smtClean="0"/>
              <a:t>10/30/2012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Inspire * Encourage * Motivate * Empower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D26E-0AF4-433B-AB31-272F747B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5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A7370-EC05-4E56-A5A3-470C37486338}" type="datetime1">
              <a:rPr lang="en-US" smtClean="0"/>
              <a:t>10/30/2012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Inspire * Encourage * Motivate * Empower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9D26E-0AF4-433B-AB31-272F747B5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5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76825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Dare to Dream: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Get Educated!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463"/>
            <a:ext cx="8229600" cy="41747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“Create the Dream”</a:t>
            </a:r>
            <a:br>
              <a:rPr lang="en-US" sz="4400" dirty="0" smtClean="0"/>
            </a:br>
            <a:r>
              <a:rPr lang="en-US" sz="4400" dirty="0" smtClean="0"/>
              <a:t>1</a:t>
            </a:r>
            <a:r>
              <a:rPr lang="en-US" sz="4400" baseline="30000" dirty="0" smtClean="0"/>
              <a:t>st</a:t>
            </a:r>
            <a:r>
              <a:rPr lang="en-US" sz="4400" dirty="0" smtClean="0"/>
              <a:t> Annual Reception</a:t>
            </a:r>
          </a:p>
          <a:p>
            <a:pPr marL="0" indent="0" algn="ctr">
              <a:buNone/>
            </a:pPr>
            <a:r>
              <a:rPr lang="en-US" sz="4400" dirty="0" smtClean="0"/>
              <a:t>College of DuPage</a:t>
            </a:r>
          </a:p>
          <a:p>
            <a:pPr marL="0" indent="0" algn="ctr">
              <a:buNone/>
            </a:pPr>
            <a:r>
              <a:rPr lang="en-US" sz="4400" dirty="0" smtClean="0"/>
              <a:t>October 30, 2012</a:t>
            </a: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267200" cy="36512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Inspire * Encourage * Motivate * Empower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7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4191000" cy="5667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 smtClean="0"/>
              <a:t>Helping Latinas find resources to help formulate their educational plans</a:t>
            </a:r>
            <a:endParaRPr lang="en-US" sz="2400" b="1" dirty="0"/>
          </a:p>
        </p:txBody>
      </p:sp>
      <p:pic>
        <p:nvPicPr>
          <p:cNvPr id="6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2200"/>
            <a:ext cx="62484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55" y="1951038"/>
            <a:ext cx="4475465" cy="3459162"/>
          </a:xfr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2672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551488652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5999"/>
            <a:ext cx="8229600" cy="3840163"/>
          </a:xfrm>
        </p:spPr>
        <p:txBody>
          <a:bodyPr anchor="ctr"/>
          <a:lstStyle/>
          <a:p>
            <a:pPr marL="0" lvl="2" indent="0" algn="ctr">
              <a:buNone/>
            </a:pPr>
            <a:r>
              <a:rPr lang="en-US" sz="4000" dirty="0" smtClean="0">
                <a:effectLst/>
              </a:rPr>
              <a:t>In DuPage County, </a:t>
            </a:r>
          </a:p>
          <a:p>
            <a:pPr marL="0" lvl="2" indent="0" algn="ctr">
              <a:buNone/>
            </a:pPr>
            <a:r>
              <a:rPr lang="en-US" sz="4000" dirty="0" smtClean="0">
                <a:effectLst/>
              </a:rPr>
              <a:t>Hispanic girls drop out of High School </a:t>
            </a:r>
          </a:p>
          <a:p>
            <a:pPr marL="0" lvl="2" indent="0" algn="ctr">
              <a:buNone/>
            </a:pPr>
            <a:r>
              <a:rPr lang="en-US" sz="4000" dirty="0" smtClean="0">
                <a:effectLst/>
              </a:rPr>
              <a:t>at a rate </a:t>
            </a:r>
          </a:p>
          <a:p>
            <a:pPr marL="0" lvl="2" indent="0" algn="ctr">
              <a:buNone/>
            </a:pPr>
            <a:r>
              <a:rPr lang="en-US" sz="4000" dirty="0" smtClean="0">
                <a:effectLst/>
              </a:rPr>
              <a:t>more than </a:t>
            </a:r>
            <a:r>
              <a:rPr lang="en-US" sz="4000" b="1" dirty="0" smtClean="0">
                <a:effectLst/>
              </a:rPr>
              <a:t>four</a:t>
            </a:r>
            <a:r>
              <a:rPr lang="en-US" sz="4000" dirty="0" smtClean="0">
                <a:effectLst/>
              </a:rPr>
              <a:t> times higher </a:t>
            </a:r>
          </a:p>
          <a:p>
            <a:pPr marL="0" lvl="2" indent="0" algn="ctr">
              <a:buNone/>
            </a:pPr>
            <a:r>
              <a:rPr lang="en-US" sz="4000" dirty="0" smtClean="0">
                <a:effectLst/>
              </a:rPr>
              <a:t>than that of non-Hispanic white peers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2200"/>
            <a:ext cx="62484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43434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16568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5000">
        <p14:reveal/>
      </p:transition>
    </mc:Choice>
    <mc:Fallback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4267200" cy="5667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55" y="1951038"/>
            <a:ext cx="4475465" cy="34591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367338"/>
            <a:ext cx="7162800" cy="8048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Working together to share creativity, </a:t>
            </a:r>
          </a:p>
          <a:p>
            <a:pPr algn="ctr"/>
            <a:r>
              <a:rPr lang="en-US" sz="2800" b="1" dirty="0" smtClean="0"/>
              <a:t>provide support and make lasting friendships</a:t>
            </a:r>
            <a:endParaRPr lang="en-US" sz="2800" b="1" dirty="0"/>
          </a:p>
        </p:txBody>
      </p:sp>
      <p:pic>
        <p:nvPicPr>
          <p:cNvPr id="5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2200"/>
            <a:ext cx="62484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2672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65442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463"/>
            <a:ext cx="8229600" cy="41747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effectLst/>
              </a:rPr>
              <a:t>Why is the Dare to Dream Conference</a:t>
            </a:r>
          </a:p>
          <a:p>
            <a:pPr marL="0" indent="0" algn="ctr">
              <a:buNone/>
            </a:pPr>
            <a:r>
              <a:rPr lang="en-US" dirty="0" smtClean="0">
                <a:effectLst/>
              </a:rPr>
              <a:t>so important?</a:t>
            </a:r>
          </a:p>
          <a:p>
            <a:pPr lvl="1" algn="ctr">
              <a:buFont typeface="Wingdings" pitchFamily="2" charset="2"/>
              <a:buChar char="v"/>
            </a:pPr>
            <a:r>
              <a:rPr lang="en-US" dirty="0" smtClean="0">
                <a:effectLst/>
              </a:rPr>
              <a:t>High absentee rate for middle school Latinas</a:t>
            </a:r>
          </a:p>
          <a:p>
            <a:pPr lvl="1" algn="ctr">
              <a:buFont typeface="Wingdings" pitchFamily="2" charset="2"/>
              <a:buChar char="v"/>
            </a:pPr>
            <a:r>
              <a:rPr lang="en-US" dirty="0" smtClean="0">
                <a:effectLst/>
              </a:rPr>
              <a:t>High drop out rate in high school</a:t>
            </a:r>
          </a:p>
          <a:p>
            <a:pPr lvl="1" algn="ctr">
              <a:buFont typeface="Wingdings" pitchFamily="2" charset="2"/>
              <a:buChar char="v"/>
            </a:pPr>
            <a:r>
              <a:rPr lang="en-US" dirty="0" smtClean="0">
                <a:effectLst/>
              </a:rPr>
              <a:t>In DuPage County, Hispanic girls drop out at a rate more than </a:t>
            </a:r>
            <a:r>
              <a:rPr lang="en-US" b="1" dirty="0" smtClean="0">
                <a:effectLst/>
              </a:rPr>
              <a:t>four</a:t>
            </a:r>
            <a:r>
              <a:rPr lang="en-US" dirty="0" smtClean="0">
                <a:effectLst/>
              </a:rPr>
              <a:t> times higher than that of </a:t>
            </a:r>
          </a:p>
          <a:p>
            <a:pPr marL="457200" lvl="1" indent="0" algn="ctr">
              <a:buNone/>
            </a:pPr>
            <a:r>
              <a:rPr lang="en-US" dirty="0" smtClean="0">
                <a:effectLst/>
              </a:rPr>
              <a:t>non-Hispanic white peers</a:t>
            </a:r>
          </a:p>
          <a:p>
            <a:pPr lvl="1" algn="ctr">
              <a:buFont typeface="Wingdings" pitchFamily="2" charset="2"/>
              <a:buChar char="v"/>
            </a:pPr>
            <a:r>
              <a:rPr lang="en-US" dirty="0" smtClean="0">
                <a:effectLst/>
              </a:rPr>
              <a:t>Low college enrollment for Latinas</a:t>
            </a:r>
            <a:endParaRPr lang="en-US" dirty="0"/>
          </a:p>
        </p:txBody>
      </p:sp>
      <p:pic>
        <p:nvPicPr>
          <p:cNvPr id="4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2200"/>
            <a:ext cx="62484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3434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2412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14" y="1951463"/>
            <a:ext cx="2983171" cy="41747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04084"/>
            <a:ext cx="4191000" cy="3239293"/>
          </a:xfrm>
        </p:spPr>
      </p:pic>
      <p:pic>
        <p:nvPicPr>
          <p:cNvPr id="7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2200"/>
            <a:ext cx="62484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2672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95800" y="5715000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At Elmhurst College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2824426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463"/>
            <a:ext cx="8229600" cy="4174700"/>
          </a:xfrm>
        </p:spPr>
        <p:txBody>
          <a:bodyPr/>
          <a:lstStyle/>
          <a:p>
            <a:r>
              <a:rPr lang="en-US" dirty="0" smtClean="0"/>
              <a:t>Dare to Dream: Get Educated! Inspires Latinas with …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 dream to succeed…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 hope of a bright future…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 knowledge to craft a plan…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 dedication to pursue an education…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 desire to have a professional career…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The encouragement of a supportive community…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46482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  <p:pic>
        <p:nvPicPr>
          <p:cNvPr id="5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2200"/>
            <a:ext cx="62484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38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5000">
        <p14:reveal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4800600"/>
            <a:ext cx="4419600" cy="5667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sz="2800" b="1" dirty="0" smtClean="0"/>
              <a:t>My Mother, My Mentor</a:t>
            </a:r>
            <a:endParaRPr lang="en-US" sz="2800" b="1" dirty="0"/>
          </a:p>
        </p:txBody>
      </p:sp>
      <p:pic>
        <p:nvPicPr>
          <p:cNvPr id="5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2200"/>
            <a:ext cx="62484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380" y="1951462"/>
            <a:ext cx="4840215" cy="345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362200" y="6356350"/>
            <a:ext cx="43434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745307425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951463"/>
            <a:ext cx="8229600" cy="4174700"/>
          </a:xfrm>
        </p:spPr>
        <p:txBody>
          <a:bodyPr/>
          <a:lstStyle/>
          <a:p>
            <a:r>
              <a:rPr lang="en-US" dirty="0" smtClean="0"/>
              <a:t>Mothers find support on important topics such as: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American education system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Financial aid resources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Health and wellness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Immigration issues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Mentoring organizations</a:t>
            </a:r>
            <a:endParaRPr lang="en-US" dirty="0"/>
          </a:p>
        </p:txBody>
      </p:sp>
      <p:pic>
        <p:nvPicPr>
          <p:cNvPr id="5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2200"/>
            <a:ext cx="62484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2672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63788774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4267200" cy="5667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55" y="1951038"/>
            <a:ext cx="4475465" cy="34591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367338"/>
            <a:ext cx="8001000" cy="10334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Taking the journey together  …  Learning together  …  </a:t>
            </a:r>
          </a:p>
          <a:p>
            <a:pPr algn="ctr"/>
            <a:r>
              <a:rPr lang="en-US" sz="2800" b="1" dirty="0" smtClean="0"/>
              <a:t>Supporting each other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pic>
        <p:nvPicPr>
          <p:cNvPr id="5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2200"/>
            <a:ext cx="62484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57400" y="6356350"/>
            <a:ext cx="45720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006548797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1722862"/>
          </a:xfrm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              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TO OUR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GENEROUS 2012 SPONSORS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4196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sz="2800" b="1" dirty="0" smtClean="0"/>
              <a:t>AAUW</a:t>
            </a:r>
          </a:p>
          <a:p>
            <a:pPr lvl="1"/>
            <a:r>
              <a:rPr lang="en-US" sz="2800" b="1" dirty="0" smtClean="0"/>
              <a:t>AAUW-Illinois, Inc.</a:t>
            </a:r>
          </a:p>
          <a:p>
            <a:pPr lvl="1"/>
            <a:r>
              <a:rPr lang="en-US" sz="2800" b="1" dirty="0" smtClean="0"/>
              <a:t>AAUW branches:</a:t>
            </a:r>
          </a:p>
          <a:p>
            <a:pPr lvl="2"/>
            <a:r>
              <a:rPr lang="en-US" sz="2800" b="1" dirty="0" smtClean="0"/>
              <a:t>Downers Grove</a:t>
            </a:r>
          </a:p>
          <a:p>
            <a:pPr lvl="2"/>
            <a:r>
              <a:rPr lang="en-US" sz="2800" b="1" dirty="0" smtClean="0"/>
              <a:t>Elmhurst</a:t>
            </a:r>
          </a:p>
          <a:p>
            <a:pPr lvl="2"/>
            <a:r>
              <a:rPr lang="en-US" sz="2800" b="1" dirty="0" smtClean="0"/>
              <a:t>Lombard Area</a:t>
            </a:r>
          </a:p>
          <a:p>
            <a:pPr lvl="2"/>
            <a:r>
              <a:rPr lang="en-US" sz="2800" b="1" dirty="0" smtClean="0"/>
              <a:t>Wheaton-Glen Ellyn</a:t>
            </a:r>
          </a:p>
          <a:p>
            <a:pPr lvl="1"/>
            <a:r>
              <a:rPr lang="en-US" sz="2800" b="1" dirty="0" smtClean="0"/>
              <a:t>College of DuPage</a:t>
            </a:r>
          </a:p>
          <a:p>
            <a:pPr lvl="1"/>
            <a:r>
              <a:rPr lang="en-US" sz="2800" b="1" dirty="0" smtClean="0"/>
              <a:t>The DuPage Community Foundation</a:t>
            </a:r>
          </a:p>
          <a:p>
            <a:pPr lvl="1"/>
            <a:r>
              <a:rPr lang="en-US" sz="2800" b="1" dirty="0" smtClean="0"/>
              <a:t>The DuPage Regional Office of Education</a:t>
            </a:r>
          </a:p>
          <a:p>
            <a:pPr lvl="1"/>
            <a:r>
              <a:rPr lang="en-US" sz="2800" b="1" dirty="0" smtClean="0"/>
              <a:t>Elmhurst College</a:t>
            </a:r>
          </a:p>
          <a:p>
            <a:pPr lvl="1"/>
            <a:endParaRPr lang="en-US" sz="2800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DuPage School Districts</a:t>
            </a:r>
          </a:p>
          <a:p>
            <a:r>
              <a:rPr lang="en-US" b="1" dirty="0" smtClean="0"/>
              <a:t>Cindy </a:t>
            </a:r>
            <a:r>
              <a:rPr lang="en-US" b="1" dirty="0" err="1" smtClean="0"/>
              <a:t>Grau</a:t>
            </a:r>
            <a:endParaRPr lang="en-US" b="1" dirty="0" smtClean="0"/>
          </a:p>
          <a:p>
            <a:r>
              <a:rPr lang="en-US" b="1" dirty="0" smtClean="0"/>
              <a:t>Itasca Bank and Trust Co.</a:t>
            </a:r>
          </a:p>
          <a:p>
            <a:r>
              <a:rPr lang="en-US" b="1" dirty="0" smtClean="0"/>
              <a:t>Jordan Daily Money Management</a:t>
            </a:r>
          </a:p>
          <a:p>
            <a:r>
              <a:rPr lang="en-US" b="1" dirty="0" smtClean="0"/>
              <a:t>Montenegro Paper Ltd.</a:t>
            </a:r>
          </a:p>
          <a:p>
            <a:r>
              <a:rPr lang="en-US" b="1" dirty="0" smtClean="0"/>
              <a:t>Office Depot</a:t>
            </a:r>
          </a:p>
          <a:p>
            <a:r>
              <a:rPr lang="en-US" b="1" dirty="0" smtClean="0"/>
              <a:t>Olsen Illustrations Inc.</a:t>
            </a:r>
          </a:p>
          <a:p>
            <a:r>
              <a:rPr lang="en-US" b="1" dirty="0" smtClean="0"/>
              <a:t>P &amp; G Company</a:t>
            </a:r>
          </a:p>
          <a:p>
            <a:r>
              <a:rPr lang="en-US" b="1" dirty="0" smtClean="0"/>
              <a:t>RGL Marketing for the Arts, Inc.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900" b="1" dirty="0" smtClean="0"/>
              <a:t>Pat Walton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b="1" dirty="0" smtClean="0"/>
              <a:t>And other local businesses</a:t>
            </a:r>
            <a:endParaRPr lang="en-US" sz="2800" dirty="0" smtClean="0"/>
          </a:p>
          <a:p>
            <a:endParaRPr lang="en-US" b="1" dirty="0" smtClean="0"/>
          </a:p>
        </p:txBody>
      </p:sp>
      <p:pic>
        <p:nvPicPr>
          <p:cNvPr id="5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2672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7277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463"/>
            <a:ext cx="8229600" cy="41747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Welcome!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 err="1" smtClean="0"/>
              <a:t>Bienvenido</a:t>
            </a:r>
            <a:r>
              <a:rPr lang="en-US" sz="5400" dirty="0" smtClean="0"/>
              <a:t>!</a:t>
            </a:r>
            <a:endParaRPr lang="en-US" sz="5400" dirty="0"/>
          </a:p>
        </p:txBody>
      </p:sp>
      <p:pic>
        <p:nvPicPr>
          <p:cNvPr id="4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2200"/>
            <a:ext cx="62484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44958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5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76825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          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TO OUR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PLATINUM SPONSORS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463"/>
            <a:ext cx="8229600" cy="41747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5400" dirty="0" smtClean="0"/>
              <a:t>Anonymous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400" dirty="0" smtClean="0"/>
              <a:t>Elmhurst College</a:t>
            </a:r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4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057400" y="6356350"/>
            <a:ext cx="45720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659957210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76825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  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TO OUR 2012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GOLD SPONSORS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463"/>
            <a:ext cx="8229600" cy="41747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Cindy </a:t>
            </a:r>
            <a:r>
              <a:rPr lang="en-US" sz="5400" dirty="0" err="1" smtClean="0"/>
              <a:t>Grau</a:t>
            </a:r>
            <a:endParaRPr lang="en-US" sz="54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400" dirty="0" smtClean="0"/>
              <a:t>Office Depot</a:t>
            </a:r>
            <a:endParaRPr lang="en-US" sz="5400" dirty="0"/>
          </a:p>
        </p:txBody>
      </p:sp>
      <p:pic>
        <p:nvPicPr>
          <p:cNvPr id="4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44958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51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76825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TO OUR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2012 SILVER SPONSORS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463"/>
            <a:ext cx="8229600" cy="41747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5400" dirty="0" smtClean="0"/>
              <a:t>Montenegro Paper Ltd.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400" dirty="0" smtClean="0"/>
              <a:t>P &amp; G Company</a:t>
            </a:r>
            <a:endParaRPr lang="en-US" sz="5400" dirty="0"/>
          </a:p>
        </p:txBody>
      </p:sp>
      <p:pic>
        <p:nvPicPr>
          <p:cNvPr id="4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44958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145885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76825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    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TO OUR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2012 BRONZE SPONSORS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463"/>
            <a:ext cx="8229600" cy="41747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College of DuPage</a:t>
            </a:r>
          </a:p>
          <a:p>
            <a:pPr marL="0" indent="0" algn="ctr">
              <a:buNone/>
            </a:pPr>
            <a:r>
              <a:rPr lang="en-US" sz="5400" dirty="0" smtClean="0"/>
              <a:t>Itasca Bank &amp; Trust Co.</a:t>
            </a:r>
          </a:p>
          <a:p>
            <a:pPr marL="0" indent="0" algn="ctr">
              <a:buNone/>
            </a:pPr>
            <a:r>
              <a:rPr lang="en-US" sz="5400" dirty="0" smtClean="0"/>
              <a:t>Patricia Walton</a:t>
            </a:r>
          </a:p>
          <a:p>
            <a:pPr marL="0" indent="0" algn="ctr">
              <a:buNone/>
            </a:pPr>
            <a:r>
              <a:rPr lang="en-US" sz="5400" dirty="0" smtClean="0"/>
              <a:t>Lombard School District #44</a:t>
            </a:r>
            <a:endParaRPr lang="en-US" sz="5400" dirty="0"/>
          </a:p>
        </p:txBody>
      </p:sp>
      <p:pic>
        <p:nvPicPr>
          <p:cNvPr id="4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8006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09561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76825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   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TO ALL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OF OUR VOLUNTEERS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51463"/>
            <a:ext cx="8229600" cy="41747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4196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  <p:pic>
        <p:nvPicPr>
          <p:cNvPr id="5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" y="1951463"/>
            <a:ext cx="7370763" cy="43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472674"/>
      </p:ext>
    </p:extLst>
  </p:cSld>
  <p:clrMapOvr>
    <a:masterClrMapping/>
  </p:clrMapOvr>
  <p:transition spd="slow" advClick="0" advTm="15000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76825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   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TO ALL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OF OUR VOLUNTEERS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462"/>
            <a:ext cx="8229600" cy="43731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6482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  <p:pic>
        <p:nvPicPr>
          <p:cNvPr id="5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133600"/>
            <a:ext cx="77343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424858"/>
      </p:ext>
    </p:extLst>
  </p:cSld>
  <p:clrMapOvr>
    <a:masterClrMapping/>
  </p:clrMapOvr>
  <p:transition spd="slow" advClick="0" advTm="1500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76825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   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TO ALL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OF OUR VOLUNTEERS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462"/>
            <a:ext cx="8229600" cy="43731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6482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  <p:pic>
        <p:nvPicPr>
          <p:cNvPr id="5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" y="2286000"/>
            <a:ext cx="776287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541572"/>
      </p:ext>
    </p:extLst>
  </p:cSld>
  <p:clrMapOvr>
    <a:masterClrMapping/>
  </p:clrMapOvr>
  <p:transition spd="slow" advClick="0" advTm="15000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76825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   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TO ALL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OF OUR VOLUNTEERS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462"/>
            <a:ext cx="8229600" cy="43731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6482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  <p:pic>
        <p:nvPicPr>
          <p:cNvPr id="5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77724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649306"/>
      </p:ext>
    </p:extLst>
  </p:cSld>
  <p:clrMapOvr>
    <a:masterClrMapping/>
  </p:clrMapOvr>
  <p:transition spd="slow" advClick="0" advTm="15000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76825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   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TO ALL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OF OUR VOLUNTEERS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462"/>
            <a:ext cx="8229600" cy="43731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6482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  <p:pic>
        <p:nvPicPr>
          <p:cNvPr id="5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438400"/>
            <a:ext cx="775335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927620"/>
      </p:ext>
    </p:extLst>
  </p:cSld>
  <p:clrMapOvr>
    <a:masterClrMapping/>
  </p:clrMapOvr>
  <p:transition spd="slow" advClick="0" advTm="15000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76825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   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TO ALL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OF OUR VOLUNTEERS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463"/>
            <a:ext cx="8229600" cy="41747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b="1" dirty="0" smtClean="0"/>
              <a:t>WHO ARE NOT PICTURED!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WHO ARE HERE TONIGHT!</a:t>
            </a:r>
            <a:endParaRPr lang="en-US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6482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  <p:pic>
        <p:nvPicPr>
          <p:cNvPr id="5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69143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463"/>
            <a:ext cx="8229600" cy="41747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b="1" dirty="0" smtClean="0"/>
              <a:t>Our Mission</a:t>
            </a:r>
          </a:p>
          <a:p>
            <a:pPr marL="0" indent="0" algn="ctr">
              <a:buNone/>
            </a:pPr>
            <a:r>
              <a:rPr lang="en-US" sz="4000" dirty="0"/>
              <a:t>Dare to Dream: Get Educated! works with middle school and high school Latinas to encourage and support their efforts </a:t>
            </a:r>
            <a:r>
              <a:rPr lang="en-US" sz="4000" dirty="0" smtClean="0"/>
              <a:t>to graduate </a:t>
            </a:r>
            <a:r>
              <a:rPr lang="en-US" sz="4000" dirty="0"/>
              <a:t>from high school, to encourage college enrollment, and to introduce them to college and career role models.</a:t>
            </a:r>
          </a:p>
        </p:txBody>
      </p:sp>
      <p:pic>
        <p:nvPicPr>
          <p:cNvPr id="4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2200"/>
            <a:ext cx="62484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3434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738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76825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   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TO ALL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OF OUR SPEAKERS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28" y="1951038"/>
            <a:ext cx="3131343" cy="417512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88" y="1951038"/>
            <a:ext cx="3227023" cy="41751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4191000" cy="365125"/>
          </a:xfrm>
        </p:spPr>
        <p:txBody>
          <a:bodyPr/>
          <a:lstStyle/>
          <a:p>
            <a:r>
              <a:rPr lang="en-US" sz="1800" dirty="0" smtClean="0"/>
              <a:t>Inspire * Encourage * Motivate * Empower </a:t>
            </a:r>
            <a:endParaRPr lang="en-US" sz="1800" dirty="0"/>
          </a:p>
        </p:txBody>
      </p:sp>
      <p:pic>
        <p:nvPicPr>
          <p:cNvPr id="6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208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76825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   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TO ALL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OF OUR SPEAKERS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83" y="1951038"/>
            <a:ext cx="2982232" cy="41751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267200" cy="365125"/>
          </a:xfrm>
        </p:spPr>
        <p:txBody>
          <a:bodyPr/>
          <a:lstStyle/>
          <a:p>
            <a:r>
              <a:rPr lang="en-US" sz="1800" dirty="0" smtClean="0"/>
              <a:t>Inspire * Encourage * Motivate * Empower </a:t>
            </a:r>
            <a:endParaRPr lang="en-US" sz="1800" dirty="0"/>
          </a:p>
        </p:txBody>
      </p:sp>
      <p:pic>
        <p:nvPicPr>
          <p:cNvPr id="6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824"/>
            <a:ext cx="4038600" cy="2884714"/>
          </a:xfrm>
        </p:spPr>
      </p:pic>
    </p:spTree>
    <p:extLst>
      <p:ext uri="{BB962C8B-B14F-4D97-AF65-F5344CB8AC3E}">
        <p14:creationId xmlns:p14="http://schemas.microsoft.com/office/powerpoint/2010/main" val="93528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76825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   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TO ALL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OF OUR SPEAKERS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Inspire * Encourage * Motivate * Empower </a:t>
            </a:r>
            <a:endParaRPr lang="en-US" dirty="0"/>
          </a:p>
        </p:txBody>
      </p:sp>
      <p:pic>
        <p:nvPicPr>
          <p:cNvPr id="6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90800"/>
            <a:ext cx="4038600" cy="30289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4" y="1951463"/>
            <a:ext cx="3421992" cy="4273125"/>
          </a:xfrm>
        </p:spPr>
      </p:pic>
    </p:spTree>
    <p:extLst>
      <p:ext uri="{BB962C8B-B14F-4D97-AF65-F5344CB8AC3E}">
        <p14:creationId xmlns:p14="http://schemas.microsoft.com/office/powerpoint/2010/main" val="19145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76825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   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TO ALL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OF OUR SPEAKERS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191000" cy="365125"/>
          </a:xfrm>
        </p:spPr>
        <p:txBody>
          <a:bodyPr/>
          <a:lstStyle/>
          <a:p>
            <a:r>
              <a:rPr lang="en-US" sz="1800" dirty="0" smtClean="0"/>
              <a:t>Inspire * Encourage * Motivate * Empower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4" y="1951463"/>
            <a:ext cx="3498192" cy="417470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28" y="1951038"/>
            <a:ext cx="3131343" cy="4175125"/>
          </a:xfrm>
        </p:spPr>
      </p:pic>
    </p:spTree>
    <p:extLst>
      <p:ext uri="{BB962C8B-B14F-4D97-AF65-F5344CB8AC3E}">
        <p14:creationId xmlns:p14="http://schemas.microsoft.com/office/powerpoint/2010/main" val="37859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76825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             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TO ALL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OF OUR SPEAKERS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463"/>
            <a:ext cx="8229600" cy="41747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b="1" dirty="0" smtClean="0"/>
              <a:t>WHO ARE NOT PICTURED!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WHO ARE HERE TONIGHT!</a:t>
            </a:r>
            <a:endParaRPr lang="en-US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6482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  <p:pic>
        <p:nvPicPr>
          <p:cNvPr id="5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240993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28" y="1951463"/>
            <a:ext cx="3131343" cy="4175125"/>
          </a:xfrm>
        </p:spPr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457200" y="1951463"/>
            <a:ext cx="3581400" cy="41747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Be inspired to help us:</a:t>
            </a:r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Dare to Dream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Create the Dream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Plan the Dream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Realize the Dream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Live The Dream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9530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  <p:pic>
        <p:nvPicPr>
          <p:cNvPr id="6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2200"/>
            <a:ext cx="62484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01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circle/>
      </p:transition>
    </mc:Choice>
    <mc:Fallback xmlns="">
      <p:transition advClick="0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800600"/>
            <a:ext cx="4191000" cy="5667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10200"/>
            <a:ext cx="5486400" cy="7620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Dare to Dream: Get Educated!</a:t>
            </a:r>
          </a:p>
          <a:p>
            <a:pPr algn="ctr"/>
            <a:r>
              <a:rPr lang="en-US" sz="2800" b="1" dirty="0" smtClean="0"/>
              <a:t>Conference Participant</a:t>
            </a:r>
            <a:endParaRPr lang="en-US" sz="2800" b="1" dirty="0"/>
          </a:p>
        </p:txBody>
      </p:sp>
      <p:pic>
        <p:nvPicPr>
          <p:cNvPr id="5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4600" y="304799"/>
            <a:ext cx="6248400" cy="1646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42" y="1951463"/>
            <a:ext cx="4474915" cy="3458737"/>
          </a:xfr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2200"/>
            <a:ext cx="62484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47244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35162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463"/>
            <a:ext cx="8229600" cy="41747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400" dirty="0" smtClean="0"/>
              <a:t>Percent of Hispanic or Latino </a:t>
            </a:r>
          </a:p>
          <a:p>
            <a:pPr marL="0" indent="0" algn="ctr">
              <a:buNone/>
            </a:pPr>
            <a:r>
              <a:rPr lang="en-US" sz="4400" dirty="0" smtClean="0"/>
              <a:t>origin persons in the United States</a:t>
            </a:r>
          </a:p>
          <a:p>
            <a:pPr marL="0" indent="0" algn="ctr">
              <a:buNone/>
            </a:pPr>
            <a:r>
              <a:rPr lang="en-US" sz="4400" dirty="0" smtClean="0"/>
              <a:t> in 2010 – 16.3%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2200"/>
            <a:ext cx="62484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45720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81177130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800600"/>
            <a:ext cx="4876800" cy="5667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14" y="1951038"/>
            <a:ext cx="5201747" cy="34591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/>
              <a:t>Seeing the possibilities of a non-traditional career</a:t>
            </a:r>
            <a:endParaRPr lang="en-US" sz="3600" b="1" dirty="0"/>
          </a:p>
        </p:txBody>
      </p:sp>
      <p:pic>
        <p:nvPicPr>
          <p:cNvPr id="5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2200"/>
            <a:ext cx="62484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5720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57660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463"/>
            <a:ext cx="8229600" cy="41747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800" dirty="0" smtClean="0"/>
              <a:t>Percent of Hispanic or Latino </a:t>
            </a:r>
          </a:p>
          <a:p>
            <a:pPr marL="0" indent="0" algn="ctr">
              <a:buNone/>
            </a:pPr>
            <a:r>
              <a:rPr lang="en-US" sz="4800" dirty="0" smtClean="0"/>
              <a:t>origin persons in Illinois</a:t>
            </a:r>
          </a:p>
          <a:p>
            <a:pPr marL="0" indent="0" algn="ctr">
              <a:buNone/>
            </a:pPr>
            <a:r>
              <a:rPr lang="en-US" sz="4800" dirty="0" smtClean="0"/>
              <a:t> in 2011 – 16.2%</a:t>
            </a:r>
          </a:p>
          <a:p>
            <a:endParaRPr lang="en-US" dirty="0"/>
          </a:p>
        </p:txBody>
      </p:sp>
      <p:pic>
        <p:nvPicPr>
          <p:cNvPr id="4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2200"/>
            <a:ext cx="62484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45720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3297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"... thank you for putting together such a wonderful conference for the Latina girls of the DuPage area. I know that the women of AAUW worked very hard to put this together and in turn, the conference was a success! I couldn’t believe the genuine interest, energy, and support that was radiating throughout the day."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booty\Pictures\Dare To Dream\Conference Photos for M&amp;G Slide Show\Latina - Troph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51463"/>
            <a:ext cx="2971800" cy="42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44196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1476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5000">
        <p:cut/>
      </p:transition>
    </mc:Choice>
    <mc:Fallback xmlns="">
      <p:transition advClick="0" advTm="1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463"/>
            <a:ext cx="8229600" cy="41747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4800" dirty="0" smtClean="0"/>
              <a:t>Percent of Hispanic or Latino </a:t>
            </a:r>
          </a:p>
          <a:p>
            <a:pPr marL="0" indent="0" algn="ctr">
              <a:buNone/>
            </a:pPr>
            <a:r>
              <a:rPr lang="en-US" sz="4800" dirty="0" smtClean="0"/>
              <a:t>origin persons in DuPage County </a:t>
            </a:r>
          </a:p>
          <a:p>
            <a:pPr marL="0" indent="0" algn="ctr">
              <a:buNone/>
            </a:pPr>
            <a:r>
              <a:rPr lang="en-US" sz="4800" dirty="0" smtClean="0"/>
              <a:t>in 2011 – 13.6%</a:t>
            </a:r>
          </a:p>
          <a:p>
            <a:endParaRPr lang="en-US" dirty="0"/>
          </a:p>
        </p:txBody>
      </p:sp>
      <p:pic>
        <p:nvPicPr>
          <p:cNvPr id="4" name="Picture 2" descr="C:\Users\jbooty\Pictures\Dare To Dream\dare-to-dream-conference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662"/>
            <a:ext cx="21336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2200"/>
            <a:ext cx="62484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4648200" cy="365125"/>
          </a:xfrm>
        </p:spPr>
        <p:txBody>
          <a:bodyPr/>
          <a:lstStyle/>
          <a:p>
            <a:r>
              <a:rPr lang="en-US" sz="1800" b="1" dirty="0" smtClean="0"/>
              <a:t>Inspire * Encourage * Motivate * Empower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39481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0000">
        <p14:reveal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2705</TotalTime>
  <Words>847</Words>
  <Application>Microsoft Office PowerPoint</Application>
  <PresentationFormat>On-screen Show (4:3)</PresentationFormat>
  <Paragraphs>162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               Dare to Dream:                 Get Educated!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THANK YOU TO OUR                 GENEROUS 2012 SPONSORS  </vt:lpstr>
      <vt:lpstr>            THANK YOU TO OUR              PLATINUM SPONSORS</vt:lpstr>
      <vt:lpstr>              THANK YOU TO OUR 2012                GOLD SPONSORS</vt:lpstr>
      <vt:lpstr>             THANK YOU TO OUR               2012 SILVER SPONSORS</vt:lpstr>
      <vt:lpstr>                THANK YOU TO OUR                  2012 BRONZE SPONSORS</vt:lpstr>
      <vt:lpstr>               THANK YOU TO ALL                 OF OUR VOLUNTEERS</vt:lpstr>
      <vt:lpstr>               THANK YOU TO ALL                 OF OUR VOLUNTEERS</vt:lpstr>
      <vt:lpstr>               THANK YOU TO ALL                 OF OUR VOLUNTEERS</vt:lpstr>
      <vt:lpstr>               THANK YOU TO ALL                 OF OUR VOLUNTEERS</vt:lpstr>
      <vt:lpstr>               THANK YOU TO ALL                 OF OUR VOLUNTEERS</vt:lpstr>
      <vt:lpstr>               THANK YOU TO ALL                 OF OUR VOLUNTEERS</vt:lpstr>
      <vt:lpstr>               THANK YOU TO ALL                 OF OUR SPEAKERS</vt:lpstr>
      <vt:lpstr>               THANK YOU TO ALL                 OF OUR SPEAKERS</vt:lpstr>
      <vt:lpstr>               THANK YOU TO ALL                 OF OUR SPEAKERS</vt:lpstr>
      <vt:lpstr>               THANK YOU TO ALL                 OF OUR SPEAKERS</vt:lpstr>
      <vt:lpstr>               THANK YOU TO ALL                 OF OUR SPEAKERS</vt:lpstr>
      <vt:lpstr>PowerPoint Presentation</vt:lpstr>
    </vt:vector>
  </TitlesOfParts>
  <Company>Molex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Dare To Dream 1st Annual Reception</dc:title>
  <dc:creator>jbooty</dc:creator>
  <cp:lastModifiedBy>jbooty</cp:lastModifiedBy>
  <cp:revision>64</cp:revision>
  <dcterms:created xsi:type="dcterms:W3CDTF">2012-10-25T13:31:45Z</dcterms:created>
  <dcterms:modified xsi:type="dcterms:W3CDTF">2012-10-30T18:53:06Z</dcterms:modified>
</cp:coreProperties>
</file>